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63">
          <p15:clr>
            <a:srgbClr val="A4A3A4"/>
          </p15:clr>
        </p15:guide>
        <p15:guide id="2" orient="horz" pos="3816">
          <p15:clr>
            <a:srgbClr val="A4A3A4"/>
          </p15:clr>
        </p15:guide>
        <p15:guide id="3" orient="horz" pos="4224">
          <p15:clr>
            <a:srgbClr val="A4A3A4"/>
          </p15:clr>
        </p15:guide>
        <p15:guide id="4" pos="2230">
          <p15:clr>
            <a:srgbClr val="A4A3A4"/>
          </p15:clr>
        </p15:guide>
        <p15:guide id="5" pos="4135">
          <p15:clr>
            <a:srgbClr val="A4A3A4"/>
          </p15:clr>
        </p15:guide>
        <p15:guide id="6" pos="5949">
          <p15:clr>
            <a:srgbClr val="A4A3A4"/>
          </p15:clr>
        </p15:guide>
        <p15:guide id="7" pos="6425">
          <p15:clr>
            <a:srgbClr val="A4A3A4"/>
          </p15:clr>
        </p15:guide>
        <p15:guide id="8" pos="2343">
          <p15:clr>
            <a:srgbClr val="A4A3A4"/>
          </p15:clr>
        </p15:guide>
        <p15:guide id="9" orient="horz" pos="3339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8+p6cQe7jRESW8glUUlpeIRer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63"/>
        <p:guide pos="3816" orient="horz"/>
        <p:guide pos="4224" orient="horz"/>
        <p:guide pos="2230"/>
        <p:guide pos="4135"/>
        <p:guide pos="5949"/>
        <p:guide pos="6425"/>
        <p:guide pos="2343"/>
        <p:guide pos="333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48de65fc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648de65fc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48de65fc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648de65fc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48de65fc5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648de65fc5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48de65fc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648de65fc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48de65fc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648de65fc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48de65fc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648de65fc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8de65fc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48de65fc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3" Type="http://schemas.openxmlformats.org/officeDocument/2006/relationships/image" Target="../media/image7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.png"/><Relationship Id="rId8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" name="Google Shape;13;p27"/>
          <p:cNvPicPr preferRelativeResize="0"/>
          <p:nvPr/>
        </p:nvPicPr>
        <p:blipFill rotWithShape="1">
          <a:blip r:embed="rId2">
            <a:alphaModFix/>
          </a:blip>
          <a:srcRect b="16541" l="4545" r="4544" t="34410"/>
          <a:stretch/>
        </p:blipFill>
        <p:spPr>
          <a:xfrm>
            <a:off x="0" y="-19050"/>
            <a:ext cx="1219200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/>
          <p:nvPr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F5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/>
          <p:nvPr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F55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27"/>
          <p:cNvGrpSpPr/>
          <p:nvPr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7" name="Google Shape;17;p27"/>
            <p:cNvGrpSpPr/>
            <p:nvPr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18" name="Google Shape;18;p27"/>
              <p:cNvPicPr preferRelativeResize="0"/>
              <p:nvPr/>
            </p:nvPicPr>
            <p:blipFill rotWithShape="1">
              <a:blip r:embed="rId3">
                <a:alphaModFix/>
              </a:blip>
              <a:srcRect b="23372" l="0" r="0" t="0"/>
              <a:stretch/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9;p27"/>
              <p:cNvPicPr preferRelativeResize="0"/>
              <p:nvPr/>
            </p:nvPicPr>
            <p:blipFill rotWithShape="1">
              <a:blip r:embed="rId4">
                <a:alphaModFix/>
              </a:blip>
              <a:srcRect b="23372" l="0" r="0" t="0"/>
              <a:stretch/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21;p27"/>
              <p:cNvSpPr/>
              <p:nvPr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zh-CN" sz="1800" u="none" cap="none" strike="noStrike">
                    <a:solidFill>
                      <a:srgbClr val="C6D0DA"/>
                    </a:solidFill>
                    <a:latin typeface="Arial Rounded"/>
                    <a:ea typeface="Arial Rounded"/>
                    <a:cs typeface="Arial Rounded"/>
                    <a:sym typeface="Arial Rounded"/>
                  </a:rPr>
                  <a:t>1896</a:t>
                </a:r>
                <a:endParaRPr b="1" i="0" sz="1800" u="none" cap="none" strike="noStrike">
                  <a:solidFill>
                    <a:srgbClr val="C6D0DA"/>
                  </a:solidFill>
                  <a:latin typeface="Arial Rounded"/>
                  <a:ea typeface="Arial Rounded"/>
                  <a:cs typeface="Arial Rounded"/>
                  <a:sym typeface="Arial Rounded"/>
                </a:endParaRPr>
              </a:p>
            </p:txBody>
          </p:sp>
          <p:sp>
            <p:nvSpPr>
              <p:cNvPr id="22" name="Google Shape;22;p27"/>
              <p:cNvSpPr/>
              <p:nvPr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zh-CN" sz="1800" u="none" cap="none" strike="noStrike">
                    <a:solidFill>
                      <a:srgbClr val="C9D3DD"/>
                    </a:solidFill>
                    <a:latin typeface="Arial Rounded"/>
                    <a:ea typeface="Arial Rounded"/>
                    <a:cs typeface="Arial Rounded"/>
                    <a:sym typeface="Arial Rounded"/>
                  </a:rPr>
                  <a:t>SJTU</a:t>
                </a:r>
                <a:endParaRPr b="1" i="0" sz="1800" u="none" cap="none" strike="noStrike">
                  <a:solidFill>
                    <a:srgbClr val="C9D3DD"/>
                  </a:solidFill>
                  <a:latin typeface="Arial Rounded"/>
                  <a:ea typeface="Arial Rounded"/>
                  <a:cs typeface="Arial Rounded"/>
                  <a:sym typeface="Arial Rounded"/>
                </a:endParaRPr>
              </a:p>
            </p:txBody>
          </p:sp>
          <p:pic>
            <p:nvPicPr>
              <p:cNvPr id="23" name="Google Shape;23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7"/>
            <p:cNvGrpSpPr/>
            <p:nvPr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</p:grpSpPr>
          <p:pic>
            <p:nvPicPr>
              <p:cNvPr id="27" name="Google Shape;27;p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21914" r="6897" t="0"/>
              <a:stretch/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7"/>
              <p:cNvPicPr preferRelativeResize="0"/>
              <p:nvPr/>
            </p:nvPicPr>
            <p:blipFill rotWithShape="1">
              <a:blip r:embed="rId11">
                <a:alphaModFix/>
              </a:blip>
              <a:srcRect b="0" l="-4857" r="4857" t="0"/>
              <a:stretch/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7"/>
              <p:cNvPicPr preferRelativeResize="0"/>
              <p:nvPr/>
            </p:nvPicPr>
            <p:blipFill rotWithShape="1">
              <a:blip r:embed="rId12">
                <a:alphaModFix/>
              </a:blip>
              <a:srcRect b="0" l="9368" r="-9368" t="0"/>
              <a:stretch/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2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2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2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34;p27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图片包含 户外, 标牌, 黑色&#10;&#10;自动生成的说明" id="35" name="Google Shape;35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02900" y="9725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自定义版式">
  <p:cSld name="7_自定义版式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9955" y="0"/>
            <a:ext cx="4632045" cy="6858000"/>
          </a:xfrm>
          <a:prstGeom prst="parallelogram">
            <a:avLst>
              <a:gd fmla="val 16476" name="adj"/>
            </a:avLst>
          </a:prstGeom>
          <a:noFill/>
          <a:ln>
            <a:noFill/>
          </a:ln>
        </p:spPr>
      </p:pic>
      <p:sp>
        <p:nvSpPr>
          <p:cNvPr id="115" name="Google Shape;115;p33"/>
          <p:cNvSpPr/>
          <p:nvPr/>
        </p:nvSpPr>
        <p:spPr>
          <a:xfrm rot="-10413027">
            <a:off x="11636539" y="2534828"/>
            <a:ext cx="77062" cy="4332555"/>
          </a:xfrm>
          <a:prstGeom prst="rect">
            <a:avLst/>
          </a:prstGeom>
          <a:gradFill>
            <a:gsLst>
              <a:gs pos="0">
                <a:srgbClr val="004098"/>
              </a:gs>
              <a:gs pos="30000">
                <a:srgbClr val="004098"/>
              </a:gs>
              <a:gs pos="98000">
                <a:srgbClr val="FDF1F1">
                  <a:alpha val="40000"/>
                </a:srgbClr>
              </a:gs>
              <a:gs pos="100000">
                <a:srgbClr val="FDF1F1">
                  <a:alpha val="4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3"/>
          <p:cNvSpPr/>
          <p:nvPr/>
        </p:nvSpPr>
        <p:spPr>
          <a:xfrm rot="386973">
            <a:off x="8015491" y="-9382"/>
            <a:ext cx="77062" cy="4332555"/>
          </a:xfrm>
          <a:prstGeom prst="rect">
            <a:avLst/>
          </a:prstGeom>
          <a:gradFill>
            <a:gsLst>
              <a:gs pos="0">
                <a:srgbClr val="004098"/>
              </a:gs>
              <a:gs pos="30000">
                <a:srgbClr val="004098"/>
              </a:gs>
              <a:gs pos="98000">
                <a:srgbClr val="FDF1F1">
                  <a:alpha val="40000"/>
                </a:srgbClr>
              </a:gs>
              <a:gs pos="100000">
                <a:srgbClr val="FDF1F1">
                  <a:alpha val="4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/>
          <p:nvPr/>
        </p:nvSpPr>
        <p:spPr>
          <a:xfrm flipH="1" rot="10800000">
            <a:off x="0" y="3406141"/>
            <a:ext cx="12192000" cy="45719"/>
          </a:xfrm>
          <a:prstGeom prst="rect">
            <a:avLst/>
          </a:prstGeom>
          <a:gradFill>
            <a:gsLst>
              <a:gs pos="0">
                <a:schemeClr val="lt1"/>
              </a:gs>
              <a:gs pos="46000">
                <a:srgbClr val="004098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8189643" y="0"/>
            <a:ext cx="2566638" cy="19691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4"/>
          <p:cNvSpPr/>
          <p:nvPr/>
        </p:nvSpPr>
        <p:spPr>
          <a:xfrm flipH="1">
            <a:off x="7813963" y="1"/>
            <a:ext cx="4378035" cy="6858000"/>
          </a:xfrm>
          <a:prstGeom prst="homePlate">
            <a:avLst>
              <a:gd fmla="val 52543" name="adj"/>
            </a:avLst>
          </a:prstGeom>
          <a:blipFill rotWithShape="1">
            <a:blip r:embed="rId3">
              <a:alphaModFix/>
            </a:blip>
            <a:stretch>
              <a:fillRect b="-89" l="-2423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4"/>
          <p:cNvSpPr/>
          <p:nvPr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4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5"/>
          <p:cNvPicPr preferRelativeResize="0"/>
          <p:nvPr/>
        </p:nvPicPr>
        <p:blipFill rotWithShape="1">
          <a:blip r:embed="rId2">
            <a:alphaModFix/>
          </a:blip>
          <a:srcRect b="0" l="1663" r="3118" t="0"/>
          <a:stretch/>
        </p:blipFill>
        <p:spPr>
          <a:xfrm>
            <a:off x="0" y="-14287"/>
            <a:ext cx="12192000" cy="6886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5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5" name="Google Shape;125;p35"/>
          <p:cNvSpPr/>
          <p:nvPr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cap="flat" cmpd="sng" w="57150">
            <a:solidFill>
              <a:srgbClr val="FDF1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5"/>
          <p:cNvSpPr/>
          <p:nvPr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lt1">
              <a:alpha val="69803"/>
            </a:schemeClr>
          </a:solidFill>
          <a:ln cap="flat" cmpd="sng" w="57150">
            <a:solidFill>
              <a:srgbClr val="FDF1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户外, 标牌, 黑色&#10;&#10;自动生成的说明" id="127" name="Google Shape;1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5" y="9725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定义版式">
  <p:cSld name="5_自定义版式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/>
          <p:nvPr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6"/>
          <p:cNvPicPr preferRelativeResize="0"/>
          <p:nvPr/>
        </p:nvPicPr>
        <p:blipFill rotWithShape="1">
          <a:blip r:embed="rId2">
            <a:alphaModFix/>
          </a:blip>
          <a:srcRect b="0" l="0" r="1345" t="0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6"/>
          <p:cNvPicPr preferRelativeResize="0"/>
          <p:nvPr/>
        </p:nvPicPr>
        <p:blipFill rotWithShape="1">
          <a:blip r:embed="rId3">
            <a:alphaModFix/>
          </a:blip>
          <a:srcRect b="15470" l="0" r="0" t="20083"/>
          <a:stretch/>
        </p:blipFill>
        <p:spPr>
          <a:xfrm>
            <a:off x="-12000" y="2429593"/>
            <a:ext cx="12216000" cy="4428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6"/>
          <p:cNvSpPr/>
          <p:nvPr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6"/>
          <p:cNvSpPr/>
          <p:nvPr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6"/>
          <p:cNvSpPr/>
          <p:nvPr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6"/>
          <p:cNvSpPr/>
          <p:nvPr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定义版式">
  <p:cSld name="3_自定义版式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38" name="Google Shape;138;p37"/>
          <p:cNvGrpSpPr/>
          <p:nvPr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139" name="Google Shape;139;p37"/>
            <p:cNvCxnSpPr/>
            <p:nvPr/>
          </p:nvCxnSpPr>
          <p:spPr>
            <a:xfrm>
              <a:off x="3649930" y="2677887"/>
              <a:ext cx="6834041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7"/>
            <p:cNvCxnSpPr/>
            <p:nvPr/>
          </p:nvCxnSpPr>
          <p:spPr>
            <a:xfrm>
              <a:off x="3627034" y="5179925"/>
              <a:ext cx="6856937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37"/>
            <p:cNvCxnSpPr/>
            <p:nvPr/>
          </p:nvCxnSpPr>
          <p:spPr>
            <a:xfrm>
              <a:off x="10483971" y="2677887"/>
              <a:ext cx="0" cy="250203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2" name="Google Shape;142;p37"/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>
            <a:gsLst>
              <a:gs pos="0">
                <a:srgbClr val="004098"/>
              </a:gs>
              <a:gs pos="37000">
                <a:srgbClr val="1A53A2"/>
              </a:gs>
              <a:gs pos="64000">
                <a:srgbClr val="3366AC"/>
              </a:gs>
              <a:gs pos="81000">
                <a:srgbClr val="4D79B7"/>
              </a:gs>
              <a:gs pos="100000">
                <a:srgbClr val="FDF1F1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37"/>
          <p:cNvCxnSpPr/>
          <p:nvPr/>
        </p:nvCxnSpPr>
        <p:spPr>
          <a:xfrm>
            <a:off x="817708" y="62434"/>
            <a:ext cx="1134919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37"/>
          <p:cNvCxnSpPr/>
          <p:nvPr/>
        </p:nvCxnSpPr>
        <p:spPr>
          <a:xfrm>
            <a:off x="817708" y="672084"/>
            <a:ext cx="11349195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图片包含 户外, 标牌, 黑色&#10;&#10;自动生成的说明" id="145" name="Google Shape;14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855" y="9725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2">
            <a:alphaModFix/>
          </a:blip>
          <a:srcRect b="19247" l="0" r="0" t="29710"/>
          <a:stretch/>
        </p:blipFill>
        <p:spPr>
          <a:xfrm>
            <a:off x="-1" y="5185556"/>
            <a:ext cx="12192000" cy="167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户外, 标牌, 黑色&#10;&#10;自动生成的说明" id="40" name="Google Shape;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285" y="1682398"/>
            <a:ext cx="976744" cy="976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41;p28"/>
          <p:cNvCxnSpPr/>
          <p:nvPr/>
        </p:nvCxnSpPr>
        <p:spPr>
          <a:xfrm>
            <a:off x="2244437" y="4753366"/>
            <a:ext cx="7703127" cy="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28"/>
          <p:cNvPicPr preferRelativeResize="0"/>
          <p:nvPr/>
        </p:nvPicPr>
        <p:blipFill rotWithShape="1">
          <a:blip r:embed="rId4">
            <a:alphaModFix/>
          </a:blip>
          <a:srcRect b="0" l="0" r="1345" t="0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自定义版式">
  <p:cSld name="3_自定义版式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图片包含 户外, 标牌, 黑色&#10;&#10;自动生成的说明" id="45" name="Google Shape;4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08585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9"/>
          <p:cNvSpPr/>
          <p:nvPr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9"/>
          <p:cNvSpPr/>
          <p:nvPr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/>
          <p:nvPr/>
        </p:nvSpPr>
        <p:spPr>
          <a:xfrm rot="5400000">
            <a:off x="4838702" y="81305"/>
            <a:ext cx="2514596" cy="2351994"/>
          </a:xfrm>
          <a:prstGeom prst="homePlate">
            <a:avLst>
              <a:gd fmla="val 34883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户外, 标牌, 黑色&#10;&#10;自动生成的说明" id="49" name="Google Shape;4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92546" y="360000"/>
            <a:ext cx="1606909" cy="1606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建筑物&#10;&#10;自动生成的说明" id="50" name="Google Shape;50;p2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-649156" y="2514601"/>
            <a:ext cx="13490313" cy="43433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/>
          <p:nvPr/>
        </p:nvSpPr>
        <p:spPr>
          <a:xfrm rot="5400000">
            <a:off x="4838695" y="-6450"/>
            <a:ext cx="2514603" cy="2527502"/>
          </a:xfrm>
          <a:prstGeom prst="homePlate">
            <a:avLst>
              <a:gd fmla="val 34883" name="adj"/>
            </a:avLst>
          </a:prstGeom>
          <a:noFill/>
          <a:ln cap="flat" cmpd="sng" w="9525">
            <a:solidFill>
              <a:srgbClr val="00409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仅标题">
  <p:cSld name="4_仅标题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931495" y="785354"/>
            <a:ext cx="10329011" cy="5348934"/>
          </a:xfrm>
          <a:custGeom>
            <a:rect b="b" l="l" r="r" t="t"/>
            <a:pathLst>
              <a:path extrusionOk="0" h="394602" w="606721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 b="-2805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 txBox="1"/>
          <p:nvPr>
            <p:ph type="title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6AC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366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图片包含 户外, 标牌, 黑色&#10;&#10;自动生成的说明" id="55" name="Google Shape;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0" y="202837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53829"/>
            <a:ext cx="12192000" cy="86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自定义版式">
  <p:cSld name="5_自定义版式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建筑物&#10;&#10;自动生成的说明" id="58" name="Google Shape;58;p3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2874600"/>
            <a:ext cx="12372188" cy="39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9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图片包含 户外, 标牌, 黑色&#10;&#10;自动生成的说明" id="60" name="Google Shape;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8585" y="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9"/>
          <p:cNvSpPr/>
          <p:nvPr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9"/>
          <p:cNvSpPr/>
          <p:nvPr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9"/>
          <p:cNvSpPr/>
          <p:nvPr/>
        </p:nvSpPr>
        <p:spPr>
          <a:xfrm rot="5400000">
            <a:off x="5036822" y="131045"/>
            <a:ext cx="2118356" cy="1856273"/>
          </a:xfrm>
          <a:prstGeom prst="homePlate">
            <a:avLst>
              <a:gd fmla="val 34883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户外, 标牌, 黑色&#10;&#10;自动生成的说明" id="64" name="Google Shape;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546" y="192360"/>
            <a:ext cx="1606909" cy="160690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9"/>
          <p:cNvSpPr/>
          <p:nvPr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自定义版式">
  <p:cSld name="2_自定义版式">
    <p:bg>
      <p:bgPr>
        <a:solidFill>
          <a:srgbClr val="00409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包含 建筑物&#10;&#10;自动生成的说明" id="67" name="Google Shape;67;p4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-50417" y="2900149"/>
            <a:ext cx="12292835" cy="39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0"/>
          <p:cNvSpPr/>
          <p:nvPr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lt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户外, 标牌, 黑色&#10;&#10;自动生成的说明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330" y="1206906"/>
            <a:ext cx="1175340" cy="11753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/>
          <p:nvPr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lt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0"/>
          <p:cNvSpPr/>
          <p:nvPr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lt1">
              <a:alpha val="5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40"/>
          <p:cNvPicPr preferRelativeResize="0"/>
          <p:nvPr/>
        </p:nvPicPr>
        <p:blipFill rotWithShape="1">
          <a:blip r:embed="rId4">
            <a:alphaModFix/>
          </a:blip>
          <a:srcRect b="51716" l="0" r="0" t="0"/>
          <a:stretch/>
        </p:blipFill>
        <p:spPr>
          <a:xfrm>
            <a:off x="5163231" y="0"/>
            <a:ext cx="1865538" cy="120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自定义版式">
  <p:cSld name="4_自定义版式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75" name="Google Shape;75;p41"/>
          <p:cNvGrpSpPr/>
          <p:nvPr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76" name="Google Shape;76;p41"/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>
              <a:gsLst>
                <a:gs pos="0">
                  <a:srgbClr val="004098"/>
                </a:gs>
                <a:gs pos="37000">
                  <a:srgbClr val="1A53A2"/>
                </a:gs>
                <a:gs pos="64000">
                  <a:srgbClr val="3366AC"/>
                </a:gs>
                <a:gs pos="81000">
                  <a:srgbClr val="4D79B7"/>
                </a:gs>
                <a:gs pos="100000">
                  <a:srgbClr val="FDF1F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" name="Google Shape;77;p41"/>
            <p:cNvCxnSpPr/>
            <p:nvPr/>
          </p:nvCxnSpPr>
          <p:spPr>
            <a:xfrm>
              <a:off x="2064942" y="2677887"/>
              <a:ext cx="866743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41"/>
            <p:cNvCxnSpPr/>
            <p:nvPr/>
          </p:nvCxnSpPr>
          <p:spPr>
            <a:xfrm>
              <a:off x="2064942" y="5179926"/>
              <a:ext cx="8667435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9" name="Google Shape;79;p41"/>
          <p:cNvPicPr preferRelativeResize="0"/>
          <p:nvPr/>
        </p:nvPicPr>
        <p:blipFill rotWithShape="1">
          <a:blip r:embed="rId2">
            <a:alphaModFix/>
          </a:blip>
          <a:srcRect b="0" l="0" r="1345" t="0"/>
          <a:stretch/>
        </p:blipFill>
        <p:spPr>
          <a:xfrm>
            <a:off x="0" y="6054766"/>
            <a:ext cx="12166903" cy="411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户外, 标牌, 黑色&#10;&#10;自动生成的说明" id="80" name="Google Shape;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55" y="9725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版式">
  <p:cSld name="自定义版式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/>
          <p:nvPr/>
        </p:nvSpPr>
        <p:spPr>
          <a:xfrm>
            <a:off x="9380002" y="-3704"/>
            <a:ext cx="1947863" cy="2874963"/>
          </a:xfrm>
          <a:custGeom>
            <a:rect b="b" l="l" r="r" t="t"/>
            <a:pathLst>
              <a:path extrusionOk="0" h="1811" w="1227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 b="0" l="0" r="6541" t="0"/>
          <a:stretch/>
        </p:blipFill>
        <p:spPr>
          <a:xfrm>
            <a:off x="0" y="0"/>
            <a:ext cx="8457739" cy="6852458"/>
          </a:xfrm>
          <a:custGeom>
            <a:rect b="b" l="l" r="r" t="t"/>
            <a:pathLst>
              <a:path extrusionOk="0" h="6852458" w="8457739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0" y="0"/>
            <a:ext cx="8460052" cy="6861704"/>
          </a:xfrm>
          <a:custGeom>
            <a:rect b="b" l="l" r="r" t="t"/>
            <a:pathLst>
              <a:path extrusionOk="0" h="3234" w="4326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7" name="Google Shape;87;p31"/>
          <p:cNvSpPr/>
          <p:nvPr/>
        </p:nvSpPr>
        <p:spPr>
          <a:xfrm>
            <a:off x="5887468" y="4897596"/>
            <a:ext cx="2570271" cy="1966865"/>
          </a:xfrm>
          <a:prstGeom prst="triangle">
            <a:avLst>
              <a:gd fmla="val 51849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1"/>
          <p:cNvPicPr preferRelativeResize="0"/>
          <p:nvPr/>
        </p:nvPicPr>
        <p:blipFill rotWithShape="1">
          <a:blip r:embed="rId3">
            <a:alphaModFix/>
          </a:blip>
          <a:srcRect b="0" l="0" r="37111" t="13196"/>
          <a:stretch/>
        </p:blipFill>
        <p:spPr>
          <a:xfrm>
            <a:off x="9699877" y="-3704"/>
            <a:ext cx="2492124" cy="588473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1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自定义版式">
  <p:cSld name="1_自定义版式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32"/>
          <p:cNvGrpSpPr/>
          <p:nvPr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92" name="Google Shape;92;p32"/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93" name="Google Shape;93;p32"/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</p:grpSpPr>
            <p:sp>
              <p:nvSpPr>
                <p:cNvPr id="94" name="Google Shape;94;p32"/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5" name="Google Shape;95;p3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0" r="66667" t="0"/>
                <a:stretch/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6" name="Google Shape;96;p32"/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</p:grpSpPr>
            <p:sp>
              <p:nvSpPr>
                <p:cNvPr id="97" name="Google Shape;97;p32"/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8" name="Google Shape;98;p3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33333" r="33333" t="0"/>
                <a:stretch/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9" name="Google Shape;99;p32"/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</p:grpSpPr>
            <p:sp>
              <p:nvSpPr>
                <p:cNvPr id="100" name="Google Shape;100;p32"/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1" name="Google Shape;101;p32"/>
                <p:cNvPicPr preferRelativeResize="0"/>
                <p:nvPr/>
              </p:nvPicPr>
              <p:blipFill rotWithShape="1">
                <a:blip r:embed="rId2">
                  <a:alphaModFix/>
                </a:blip>
                <a:srcRect b="0" l="66667" r="0" t="0"/>
                <a:stretch/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02" name="Google Shape;102;p32"/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103" name="Google Shape;103;p32"/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</p:grpSpPr>
            <p:sp>
              <p:nvSpPr>
                <p:cNvPr id="104" name="Google Shape;104;p32"/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5" name="Google Shape;105;p3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66667" t="0"/>
                <a:stretch/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" name="Google Shape;106;p32"/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</p:grpSpPr>
            <p:sp>
              <p:nvSpPr>
                <p:cNvPr id="107" name="Google Shape;107;p32"/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8" name="Google Shape;108;p3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33333" r="33333" t="0"/>
                <a:stretch/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9" name="Google Shape;109;p32"/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</p:grpSpPr>
            <p:sp>
              <p:nvSpPr>
                <p:cNvPr id="110" name="Google Shape;110;p32"/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11" name="Google Shape;111;p3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66667" r="0" t="0"/>
                <a:stretch/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12" name="Google Shape;112;p32"/>
          <p:cNvPicPr preferRelativeResize="0"/>
          <p:nvPr/>
        </p:nvPicPr>
        <p:blipFill rotWithShape="1">
          <a:blip r:embed="rId4">
            <a:alphaModFix/>
          </a:blip>
          <a:srcRect b="0" l="0" r="1345" t="0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6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8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/>
          <p:nvPr/>
        </p:nvSpPr>
        <p:spPr>
          <a:xfrm>
            <a:off x="2918725" y="3940074"/>
            <a:ext cx="6354600" cy="95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098"/>
              </a:buClr>
              <a:buSzPct val="100000"/>
              <a:buFont typeface="Microsoft Yahei"/>
              <a:buNone/>
            </a:pPr>
            <a:r>
              <a:rPr b="1" lang="zh-CN" sz="54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Recommendation System using NCF and MF</a:t>
            </a:r>
            <a:endParaRPr b="1" i="0" sz="5400" u="none" cap="none" strike="noStrike">
              <a:solidFill>
                <a:srgbClr val="00409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51" name="Google Shape;151;p1"/>
          <p:cNvGrpSpPr/>
          <p:nvPr/>
        </p:nvGrpSpPr>
        <p:grpSpPr>
          <a:xfrm>
            <a:off x="5199006" y="5485625"/>
            <a:ext cx="3359483" cy="953400"/>
            <a:chOff x="5562393" y="4062203"/>
            <a:chExt cx="3359483" cy="953400"/>
          </a:xfrm>
        </p:grpSpPr>
        <p:sp>
          <p:nvSpPr>
            <p:cNvPr id="152" name="Google Shape;152;p1"/>
            <p:cNvSpPr/>
            <p:nvPr/>
          </p:nvSpPr>
          <p:spPr>
            <a:xfrm>
              <a:off x="5562393" y="4374750"/>
              <a:ext cx="256005" cy="328184"/>
            </a:xfrm>
            <a:custGeom>
              <a:rect b="b" l="l" r="r" t="t"/>
              <a:pathLst>
                <a:path extrusionOk="0" h="608768" w="44282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rgbClr val="3366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 txBox="1"/>
            <p:nvPr/>
          </p:nvSpPr>
          <p:spPr>
            <a:xfrm>
              <a:off x="5818376" y="4062203"/>
              <a:ext cx="3103500" cy="95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66AC"/>
                </a:buClr>
                <a:buSzPts val="2400"/>
                <a:buFont typeface="Arial"/>
                <a:buNone/>
              </a:pPr>
              <a:r>
                <a:rPr lang="zh-CN" sz="2300"/>
                <a:t>EMIL HARUTYUNYAN</a:t>
              </a:r>
              <a:endParaRPr sz="2300"/>
            </a:p>
          </p:txBody>
        </p:sp>
      </p:grpSp>
      <p:sp>
        <p:nvSpPr>
          <p:cNvPr id="154" name="Google Shape;154;p1"/>
          <p:cNvSpPr txBox="1"/>
          <p:nvPr/>
        </p:nvSpPr>
        <p:spPr>
          <a:xfrm>
            <a:off x="3430025" y="5059925"/>
            <a:ext cx="55917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53A2"/>
              </a:buClr>
              <a:buSzPts val="2400"/>
              <a:buFont typeface="Arial"/>
              <a:buNone/>
            </a:pPr>
            <a:r>
              <a:rPr b="1" lang="zh-CN" sz="2400">
                <a:solidFill>
                  <a:srgbClr val="1A53A2"/>
                </a:solidFill>
              </a:rPr>
              <a:t>Student ID: 521030990007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/>
          <p:nvPr/>
        </p:nvSpPr>
        <p:spPr>
          <a:xfrm>
            <a:off x="7066076" y="1463662"/>
            <a:ext cx="4302600" cy="43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6789528" y="1603868"/>
            <a:ext cx="3178828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05449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Workflow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796002" y="84875"/>
            <a:ext cx="925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Algorithms : Structure</a:t>
            </a:r>
            <a:endParaRPr/>
          </a:p>
        </p:txBody>
      </p:sp>
      <p:sp>
        <p:nvSpPr>
          <p:cNvPr id="261" name="Google Shape;261;p16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pic>
        <p:nvPicPr>
          <p:cNvPr id="262" name="Google Shape;2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0" y="2127100"/>
            <a:ext cx="6651375" cy="312102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7194750" y="2140400"/>
            <a:ext cx="4078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Embedding layers for users and items.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Matrix factorization (MF) and Multi-Layer Perceptron (MLP) components.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Regularization techniques used.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Configuration of dense layers and activation functions.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48de65fc5_0_24"/>
          <p:cNvSpPr txBox="1"/>
          <p:nvPr/>
        </p:nvSpPr>
        <p:spPr>
          <a:xfrm>
            <a:off x="539221" y="3158428"/>
            <a:ext cx="54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2F557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单击此处添加文本</a:t>
            </a:r>
            <a:endParaRPr/>
          </a:p>
        </p:txBody>
      </p:sp>
      <p:sp>
        <p:nvSpPr>
          <p:cNvPr id="269" name="Google Shape;269;g2648de65fc5_0_24"/>
          <p:cNvSpPr txBox="1"/>
          <p:nvPr/>
        </p:nvSpPr>
        <p:spPr>
          <a:xfrm>
            <a:off x="5739133" y="3158428"/>
            <a:ext cx="54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2F557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单击此处添加文本</a:t>
            </a:r>
            <a:endParaRPr/>
          </a:p>
        </p:txBody>
      </p:sp>
      <p:sp>
        <p:nvSpPr>
          <p:cNvPr id="270" name="Google Shape;270;g2648de65fc5_0_24"/>
          <p:cNvSpPr txBox="1"/>
          <p:nvPr/>
        </p:nvSpPr>
        <p:spPr>
          <a:xfrm>
            <a:off x="783151" y="84875"/>
            <a:ext cx="866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Algorithms: Models</a:t>
            </a:r>
            <a:endParaRPr/>
          </a:p>
        </p:txBody>
      </p:sp>
      <p:grpSp>
        <p:nvGrpSpPr>
          <p:cNvPr id="271" name="Google Shape;271;g2648de65fc5_0_24"/>
          <p:cNvGrpSpPr/>
          <p:nvPr/>
        </p:nvGrpSpPr>
        <p:grpSpPr>
          <a:xfrm>
            <a:off x="730995" y="1741505"/>
            <a:ext cx="4763052" cy="4073653"/>
            <a:chOff x="640686" y="1855294"/>
            <a:chExt cx="2520000" cy="3960001"/>
          </a:xfrm>
        </p:grpSpPr>
        <p:sp>
          <p:nvSpPr>
            <p:cNvPr id="272" name="Google Shape;272;g2648de65fc5_0_24"/>
            <p:cNvSpPr/>
            <p:nvPr/>
          </p:nvSpPr>
          <p:spPr>
            <a:xfrm>
              <a:off x="640686" y="1855295"/>
              <a:ext cx="252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3" name="Google Shape;273;g2648de65fc5_0_24"/>
            <p:cNvSpPr/>
            <p:nvPr/>
          </p:nvSpPr>
          <p:spPr>
            <a:xfrm>
              <a:off x="640686" y="1855294"/>
              <a:ext cx="2520000" cy="540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</a:rPr>
                <a:t>Lightfm</a:t>
              </a:r>
              <a:endParaRPr/>
            </a:p>
          </p:txBody>
        </p:sp>
      </p:grpSp>
      <p:grpSp>
        <p:nvGrpSpPr>
          <p:cNvPr id="274" name="Google Shape;274;g2648de65fc5_0_24"/>
          <p:cNvGrpSpPr/>
          <p:nvPr/>
        </p:nvGrpSpPr>
        <p:grpSpPr>
          <a:xfrm>
            <a:off x="6014343" y="1741505"/>
            <a:ext cx="4809312" cy="4073653"/>
            <a:chOff x="3490322" y="1855294"/>
            <a:chExt cx="2544475" cy="3960001"/>
          </a:xfrm>
        </p:grpSpPr>
        <p:sp>
          <p:nvSpPr>
            <p:cNvPr id="275" name="Google Shape;275;g2648de65fc5_0_24"/>
            <p:cNvSpPr/>
            <p:nvPr/>
          </p:nvSpPr>
          <p:spPr>
            <a:xfrm>
              <a:off x="3490322" y="1855295"/>
              <a:ext cx="252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6" name="Google Shape;276;g2648de65fc5_0_24"/>
            <p:cNvSpPr/>
            <p:nvPr/>
          </p:nvSpPr>
          <p:spPr>
            <a:xfrm>
              <a:off x="3514797" y="1855294"/>
              <a:ext cx="2520000" cy="540000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</a:rPr>
                <a:t>NCF using keras</a:t>
              </a:r>
              <a:endParaRPr/>
            </a:p>
          </p:txBody>
        </p:sp>
      </p:grpSp>
      <p:sp>
        <p:nvSpPr>
          <p:cNvPr id="277" name="Google Shape;277;g2648de65fc5_0_24"/>
          <p:cNvSpPr txBox="1"/>
          <p:nvPr>
            <p:ph idx="12" type="sldNum"/>
          </p:nvPr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278" name="Google Shape;278;g2648de65fc5_0_24"/>
          <p:cNvSpPr txBox="1"/>
          <p:nvPr/>
        </p:nvSpPr>
        <p:spPr>
          <a:xfrm>
            <a:off x="783150" y="2436325"/>
            <a:ext cx="4468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employs matrix factorization to decompose the user-item interaction matrix into latent factors</a:t>
            </a:r>
            <a:endParaRPr b="1" sz="1700"/>
          </a:p>
        </p:txBody>
      </p:sp>
      <p:sp>
        <p:nvSpPr>
          <p:cNvPr id="279" name="Google Shape;279;g2648de65fc5_0_24"/>
          <p:cNvSpPr txBox="1"/>
          <p:nvPr/>
        </p:nvSpPr>
        <p:spPr>
          <a:xfrm>
            <a:off x="902875" y="3182625"/>
            <a:ext cx="44133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Properties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Works for both implicit and explicit 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uses embedding layers for users and items like other collaborative techniques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It also </a:t>
            </a:r>
            <a:r>
              <a:rPr lang="zh-CN"/>
              <a:t>incorporates</a:t>
            </a:r>
            <a:r>
              <a:rPr lang="zh-CN"/>
              <a:t> other additional features that might </a:t>
            </a:r>
            <a:r>
              <a:rPr lang="zh-CN"/>
              <a:t>unveil</a:t>
            </a:r>
            <a:r>
              <a:rPr lang="zh-CN"/>
              <a:t> certain patterns in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this model also supports different loss functions: logistic loss and MSE (our case)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0" name="Google Shape;280;g2648de65fc5_0_24"/>
          <p:cNvSpPr txBox="1"/>
          <p:nvPr/>
        </p:nvSpPr>
        <p:spPr>
          <a:xfrm>
            <a:off x="6152550" y="2500675"/>
            <a:ext cx="44133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</a:rPr>
              <a:t>Defining simple neural collaborative filtering model using keras, it combines matrix factorization and multilayer perceptron</a:t>
            </a:r>
            <a:endParaRPr b="1"/>
          </a:p>
        </p:txBody>
      </p:sp>
      <p:sp>
        <p:nvSpPr>
          <p:cNvPr id="281" name="Google Shape;281;g2648de65fc5_0_24"/>
          <p:cNvSpPr txBox="1"/>
          <p:nvPr/>
        </p:nvSpPr>
        <p:spPr>
          <a:xfrm>
            <a:off x="6152550" y="3298375"/>
            <a:ext cx="4413300" cy="2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Properties</a:t>
            </a:r>
            <a:r>
              <a:rPr b="1" i="1" lang="zh-CN"/>
              <a:t>: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CN">
                <a:solidFill>
                  <a:schemeClr val="dk1"/>
                </a:solidFill>
              </a:rPr>
              <a:t>Embedding layers are used for both user and item features in both MF and MLP branches</a:t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>
                <a:solidFill>
                  <a:schemeClr val="dk1"/>
                </a:solidFill>
              </a:rPr>
              <a:t>The model is compiled using the binary crossentropy loss and various evaluation metrics</a:t>
            </a:r>
            <a:r>
              <a:rPr lang="zh-CN" sz="1100">
                <a:solidFill>
                  <a:schemeClr val="dk1"/>
                </a:solidFill>
              </a:rPr>
              <a:t>.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convert into tenserflow </a:t>
            </a:r>
            <a:r>
              <a:rPr lang="zh-CN"/>
              <a:t>dataset</a:t>
            </a:r>
            <a:r>
              <a:rPr lang="zh-CN"/>
              <a:t> then train on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uses early stopping  based on validation loss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CN"/>
              <a:t>generate predictions on test set and evaluate results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48de65fc5_0_41"/>
          <p:cNvSpPr/>
          <p:nvPr/>
        </p:nvSpPr>
        <p:spPr>
          <a:xfrm>
            <a:off x="6227626" y="1472337"/>
            <a:ext cx="4302600" cy="43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648de65fc5_0_41"/>
          <p:cNvSpPr/>
          <p:nvPr/>
        </p:nvSpPr>
        <p:spPr>
          <a:xfrm>
            <a:off x="6789528" y="1603868"/>
            <a:ext cx="3178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05449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How to define</a:t>
            </a:r>
            <a:endParaRPr/>
          </a:p>
        </p:txBody>
      </p:sp>
      <p:sp>
        <p:nvSpPr>
          <p:cNvPr id="288" name="Google Shape;288;g2648de65fc5_0_41"/>
          <p:cNvSpPr txBox="1"/>
          <p:nvPr/>
        </p:nvSpPr>
        <p:spPr>
          <a:xfrm>
            <a:off x="851425" y="98200"/>
            <a:ext cx="1124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Algorithms : A snippet from the code</a:t>
            </a:r>
            <a:endParaRPr/>
          </a:p>
        </p:txBody>
      </p:sp>
      <p:sp>
        <p:nvSpPr>
          <p:cNvPr id="289" name="Google Shape;289;g2648de65fc5_0_41"/>
          <p:cNvSpPr txBox="1"/>
          <p:nvPr>
            <p:ph idx="12" type="sldNum"/>
          </p:nvPr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290" name="Google Shape;290;g2648de65fc5_0_41"/>
          <p:cNvSpPr txBox="1"/>
          <p:nvPr/>
        </p:nvSpPr>
        <p:spPr>
          <a:xfrm>
            <a:off x="6451425" y="2179000"/>
            <a:ext cx="4078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NCF modele definition: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Parameters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latent dimensions mf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latent dimensions mlp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activation function,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Embeddings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user matrix factorization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item matrix factorization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user MLP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item MLP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2648de65fc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25" y="1081890"/>
            <a:ext cx="4636250" cy="46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48de65fc5_0_52"/>
          <p:cNvSpPr/>
          <p:nvPr/>
        </p:nvSpPr>
        <p:spPr>
          <a:xfrm>
            <a:off x="6227626" y="1472337"/>
            <a:ext cx="4302600" cy="43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648de65fc5_0_52"/>
          <p:cNvSpPr/>
          <p:nvPr/>
        </p:nvSpPr>
        <p:spPr>
          <a:xfrm>
            <a:off x="6789528" y="1603868"/>
            <a:ext cx="3178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05449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Measurements</a:t>
            </a:r>
            <a:endParaRPr/>
          </a:p>
        </p:txBody>
      </p:sp>
      <p:sp>
        <p:nvSpPr>
          <p:cNvPr id="298" name="Google Shape;298;g2648de65fc5_0_52"/>
          <p:cNvSpPr txBox="1"/>
          <p:nvPr/>
        </p:nvSpPr>
        <p:spPr>
          <a:xfrm>
            <a:off x="851425" y="98200"/>
            <a:ext cx="1124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Algorithms : Evaluation metrics</a:t>
            </a:r>
            <a:endParaRPr/>
          </a:p>
        </p:txBody>
      </p:sp>
      <p:sp>
        <p:nvSpPr>
          <p:cNvPr id="299" name="Google Shape;299;g2648de65fc5_0_52"/>
          <p:cNvSpPr txBox="1"/>
          <p:nvPr>
            <p:ph idx="12" type="sldNum"/>
          </p:nvPr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300" name="Google Shape;300;g2648de65fc5_0_52"/>
          <p:cNvSpPr txBox="1"/>
          <p:nvPr/>
        </p:nvSpPr>
        <p:spPr>
          <a:xfrm>
            <a:off x="6451425" y="2179000"/>
            <a:ext cx="4078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AUC-ROC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F1 score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Accuracy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Recall at 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Precision at K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</a:rPr>
              <a:t>Evaluation done on both, and graphed as a comparison.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2648de65fc5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25" y="1376025"/>
            <a:ext cx="2950700" cy="23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648de65fc5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717" y="1472325"/>
            <a:ext cx="2672308" cy="22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648de65fc5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00" y="3918025"/>
            <a:ext cx="2807825" cy="17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648de65fc5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1725" y="3981905"/>
            <a:ext cx="2631500" cy="161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48de65fc5_0_69"/>
          <p:cNvSpPr txBox="1"/>
          <p:nvPr/>
        </p:nvSpPr>
        <p:spPr>
          <a:xfrm>
            <a:off x="156625" y="3075050"/>
            <a:ext cx="640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</a:t>
            </a: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 and Conclusion</a:t>
            </a:r>
            <a:endParaRPr b="1" sz="3600">
              <a:solidFill>
                <a:srgbClr val="0040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648de65fc5_0_69"/>
          <p:cNvSpPr txBox="1"/>
          <p:nvPr/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CN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48de65fc5_0_74"/>
          <p:cNvSpPr/>
          <p:nvPr/>
        </p:nvSpPr>
        <p:spPr>
          <a:xfrm>
            <a:off x="6227626" y="1472337"/>
            <a:ext cx="4302600" cy="43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2648de65fc5_0_74"/>
          <p:cNvSpPr/>
          <p:nvPr/>
        </p:nvSpPr>
        <p:spPr>
          <a:xfrm>
            <a:off x="6789528" y="1603868"/>
            <a:ext cx="31788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05449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/>
          </a:p>
        </p:txBody>
      </p:sp>
      <p:sp>
        <p:nvSpPr>
          <p:cNvPr id="317" name="Google Shape;317;g2648de65fc5_0_74"/>
          <p:cNvSpPr txBox="1"/>
          <p:nvPr/>
        </p:nvSpPr>
        <p:spPr>
          <a:xfrm>
            <a:off x="851425" y="98200"/>
            <a:ext cx="1124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 and Conclusion</a:t>
            </a:r>
            <a:endParaRPr/>
          </a:p>
        </p:txBody>
      </p:sp>
      <p:sp>
        <p:nvSpPr>
          <p:cNvPr id="318" name="Google Shape;318;g2648de65fc5_0_74"/>
          <p:cNvSpPr txBox="1"/>
          <p:nvPr>
            <p:ph idx="12" type="sldNum"/>
          </p:nvPr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319" name="Google Shape;319;g2648de65fc5_0_74"/>
          <p:cNvSpPr txBox="1"/>
          <p:nvPr/>
        </p:nvSpPr>
        <p:spPr>
          <a:xfrm>
            <a:off x="6451425" y="2179000"/>
            <a:ext cx="40788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Top k = 100 predictions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64% accuracy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50% recall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CN" sz="1800">
                <a:solidFill>
                  <a:schemeClr val="dk1"/>
                </a:solidFill>
              </a:rPr>
              <a:t>table on the left shows the top 100 recommendations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chemeClr val="dk1"/>
                </a:solidFill>
              </a:rPr>
              <a:t>Overall, my model manages to captures all the latent dimensions and provide somewhat useful recommendations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2648de65fc5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25" y="903174"/>
            <a:ext cx="3671750" cy="52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/>
          <p:nvPr/>
        </p:nvSpPr>
        <p:spPr>
          <a:xfrm>
            <a:off x="393621" y="3982668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9152968" y="1624932"/>
            <a:ext cx="2645411" cy="875692"/>
          </a:xfrm>
          <a:prstGeom prst="homePlate">
            <a:avLst>
              <a:gd fmla="val 50000" name="adj"/>
            </a:avLst>
          </a:prstGeom>
          <a:solidFill>
            <a:srgbClr val="1A53A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3313403" y="3196756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6233185" y="2410845"/>
            <a:ext cx="2646014" cy="875691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393625" y="4992600"/>
            <a:ext cx="2838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dk1"/>
                </a:solidFill>
              </a:rPr>
              <a:t>Giving recommendations for new users</a:t>
            </a:r>
            <a:endParaRPr b="1"/>
          </a:p>
        </p:txBody>
      </p:sp>
      <p:sp>
        <p:nvSpPr>
          <p:cNvPr id="330" name="Google Shape;330;p18"/>
          <p:cNvSpPr/>
          <p:nvPr/>
        </p:nvSpPr>
        <p:spPr>
          <a:xfrm>
            <a:off x="3314025" y="4166950"/>
            <a:ext cx="2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dk1"/>
                </a:solidFill>
              </a:rPr>
              <a:t>Introducing new items to the users</a:t>
            </a:r>
            <a:endParaRPr b="1"/>
          </a:p>
        </p:txBody>
      </p:sp>
      <p:sp>
        <p:nvSpPr>
          <p:cNvPr id="331" name="Google Shape;331;p18"/>
          <p:cNvSpPr/>
          <p:nvPr/>
        </p:nvSpPr>
        <p:spPr>
          <a:xfrm>
            <a:off x="6540529" y="3449827"/>
            <a:ext cx="20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dk1"/>
                </a:solidFill>
              </a:rPr>
              <a:t>Bias towards popular items</a:t>
            </a:r>
            <a:endParaRPr b="1" sz="700"/>
          </a:p>
        </p:txBody>
      </p:sp>
      <p:sp>
        <p:nvSpPr>
          <p:cNvPr id="332" name="Google Shape;332;p18"/>
          <p:cNvSpPr/>
          <p:nvPr/>
        </p:nvSpPr>
        <p:spPr>
          <a:xfrm>
            <a:off x="9352065" y="2666966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100">
                <a:solidFill>
                  <a:schemeClr val="dk1"/>
                </a:solidFill>
              </a:rPr>
              <a:t>time and fake reviews</a:t>
            </a:r>
            <a:endParaRPr b="1" sz="700"/>
          </a:p>
        </p:txBody>
      </p:sp>
      <p:grpSp>
        <p:nvGrpSpPr>
          <p:cNvPr id="333" name="Google Shape;333;p18"/>
          <p:cNvGrpSpPr/>
          <p:nvPr/>
        </p:nvGrpSpPr>
        <p:grpSpPr>
          <a:xfrm>
            <a:off x="9327106" y="1846778"/>
            <a:ext cx="1116000" cy="432000"/>
            <a:chOff x="3425748" y="3241175"/>
            <a:chExt cx="1714231" cy="608766"/>
          </a:xfrm>
        </p:grpSpPr>
        <p:sp>
          <p:nvSpPr>
            <p:cNvPr id="334" name="Google Shape;334;p18"/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3425748" y="3241175"/>
              <a:ext cx="663573" cy="608766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8"/>
          <p:cNvSpPr/>
          <p:nvPr/>
        </p:nvSpPr>
        <p:spPr>
          <a:xfrm>
            <a:off x="3039635" y="3166360"/>
            <a:ext cx="270000" cy="1692000"/>
          </a:xfrm>
          <a:custGeom>
            <a:rect b="b" l="l" r="r" t="t"/>
            <a:pathLst>
              <a:path extrusionOk="0" h="866779" w="356288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8"/>
          <p:cNvGrpSpPr/>
          <p:nvPr/>
        </p:nvGrpSpPr>
        <p:grpSpPr>
          <a:xfrm>
            <a:off x="6421504" y="2632690"/>
            <a:ext cx="1116000" cy="432000"/>
            <a:chOff x="3425748" y="3241175"/>
            <a:chExt cx="1714231" cy="608766"/>
          </a:xfrm>
        </p:grpSpPr>
        <p:sp>
          <p:nvSpPr>
            <p:cNvPr id="338" name="Google Shape;338;p18"/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3425748" y="3241175"/>
              <a:ext cx="663573" cy="608766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18"/>
          <p:cNvGrpSpPr/>
          <p:nvPr/>
        </p:nvGrpSpPr>
        <p:grpSpPr>
          <a:xfrm>
            <a:off x="3465599" y="3418602"/>
            <a:ext cx="1116000" cy="432000"/>
            <a:chOff x="3425748" y="3241175"/>
            <a:chExt cx="1714231" cy="608766"/>
          </a:xfrm>
        </p:grpSpPr>
        <p:sp>
          <p:nvSpPr>
            <p:cNvPr id="341" name="Google Shape;341;p18"/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3425748" y="3241175"/>
              <a:ext cx="663573" cy="608766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18"/>
          <p:cNvGrpSpPr/>
          <p:nvPr/>
        </p:nvGrpSpPr>
        <p:grpSpPr>
          <a:xfrm>
            <a:off x="565071" y="4204514"/>
            <a:ext cx="1116000" cy="432000"/>
            <a:chOff x="3425748" y="3241175"/>
            <a:chExt cx="1714231" cy="608766"/>
          </a:xfrm>
        </p:grpSpPr>
        <p:sp>
          <p:nvSpPr>
            <p:cNvPr id="344" name="Google Shape;344;p18"/>
            <p:cNvSpPr txBox="1"/>
            <p:nvPr/>
          </p:nvSpPr>
          <p:spPr>
            <a:xfrm>
              <a:off x="4346067" y="3283948"/>
              <a:ext cx="793912" cy="5638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3425748" y="3241175"/>
              <a:ext cx="663573" cy="608766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18"/>
          <p:cNvSpPr txBox="1"/>
          <p:nvPr/>
        </p:nvSpPr>
        <p:spPr>
          <a:xfrm>
            <a:off x="783144" y="84871"/>
            <a:ext cx="71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Limitations</a:t>
            </a:r>
            <a:endParaRPr/>
          </a:p>
        </p:txBody>
      </p:sp>
      <p:sp>
        <p:nvSpPr>
          <p:cNvPr id="347" name="Google Shape;347;p18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5968221" y="2376700"/>
            <a:ext cx="259200" cy="1692000"/>
          </a:xfrm>
          <a:custGeom>
            <a:rect b="b" l="l" r="r" t="t"/>
            <a:pathLst>
              <a:path extrusionOk="0" h="866779" w="356288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8879199" y="1594536"/>
            <a:ext cx="270000" cy="1692000"/>
          </a:xfrm>
          <a:custGeom>
            <a:rect b="b" l="l" r="r" t="t"/>
            <a:pathLst>
              <a:path extrusionOk="0" h="866779" w="356288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3" y="946888"/>
            <a:ext cx="3060200" cy="1942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/>
          <p:nvPr/>
        </p:nvSpPr>
        <p:spPr>
          <a:xfrm>
            <a:off x="4775390" y="2867144"/>
            <a:ext cx="2641219" cy="112371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6000">
                <a:solidFill>
                  <a:srgbClr val="1A53A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谢谢</a:t>
            </a:r>
            <a:endParaRPr sz="6000">
              <a:solidFill>
                <a:srgbClr val="1A53A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792031" y="2541674"/>
            <a:ext cx="4320000" cy="540000"/>
          </a:xfrm>
          <a:prstGeom prst="roundRect">
            <a:avLst>
              <a:gd fmla="val 16667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60975" lIns="121950" spcFirstLastPara="1" rIns="121950" wrap="square" tIns="60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 </a:t>
            </a:r>
            <a:r>
              <a:rPr lang="zh-CN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792031" y="3420564"/>
            <a:ext cx="4320000" cy="540000"/>
          </a:xfrm>
          <a:prstGeom prst="roundRect">
            <a:avLst>
              <a:gd fmla="val 16667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60975" lIns="121950" spcFirstLastPara="1" rIns="121950" wrap="square" tIns="60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 </a:t>
            </a:r>
            <a:r>
              <a:rPr lang="zh-CN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Literature Review</a:t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792031" y="4299452"/>
            <a:ext cx="4320000" cy="540000"/>
          </a:xfrm>
          <a:prstGeom prst="roundRect">
            <a:avLst>
              <a:gd fmla="val 16667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60975" lIns="121950" spcFirstLastPara="1" rIns="121950" wrap="square" tIns="60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 </a:t>
            </a:r>
            <a:r>
              <a:rPr lang="zh-CN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792031" y="5178342"/>
            <a:ext cx="4320000" cy="540000"/>
          </a:xfrm>
          <a:prstGeom prst="roundRect">
            <a:avLst>
              <a:gd fmla="val 16667" name="adj"/>
            </a:avLst>
          </a:prstGeom>
          <a:solidFill>
            <a:srgbClr val="004098"/>
          </a:solidFill>
          <a:ln>
            <a:noFill/>
          </a:ln>
        </p:spPr>
        <p:txBody>
          <a:bodyPr anchorCtr="0" anchor="ctr" bIns="60975" lIns="121950" spcFirstLastPara="1" rIns="121950" wrap="square" tIns="60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 </a:t>
            </a:r>
            <a:r>
              <a:rPr lang="zh-CN"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/>
          </a:p>
        </p:txBody>
      </p:sp>
      <p:grpSp>
        <p:nvGrpSpPr>
          <p:cNvPr id="163" name="Google Shape;163;p4"/>
          <p:cNvGrpSpPr/>
          <p:nvPr/>
        </p:nvGrpSpPr>
        <p:grpSpPr>
          <a:xfrm>
            <a:off x="7552473" y="2541674"/>
            <a:ext cx="2460943" cy="2758789"/>
            <a:chOff x="8048687" y="2424844"/>
            <a:chExt cx="2773740" cy="3109443"/>
          </a:xfrm>
        </p:grpSpPr>
        <p:sp>
          <p:nvSpPr>
            <p:cNvPr id="164" name="Google Shape;164;p4"/>
            <p:cNvSpPr/>
            <p:nvPr/>
          </p:nvSpPr>
          <p:spPr>
            <a:xfrm>
              <a:off x="8048687" y="2424844"/>
              <a:ext cx="2773740" cy="3109443"/>
            </a:xfrm>
            <a:custGeom>
              <a:rect b="b" l="l" r="r" t="t"/>
              <a:pathLst>
                <a:path extrusionOk="0" h="865" w="772">
                  <a:moveTo>
                    <a:pt x="772" y="596"/>
                  </a:moveTo>
                  <a:cubicBezTo>
                    <a:pt x="772" y="629"/>
                    <a:pt x="749" y="668"/>
                    <a:pt x="721" y="685"/>
                  </a:cubicBezTo>
                  <a:cubicBezTo>
                    <a:pt x="437" y="849"/>
                    <a:pt x="437" y="849"/>
                    <a:pt x="437" y="849"/>
                  </a:cubicBezTo>
                  <a:cubicBezTo>
                    <a:pt x="409" y="865"/>
                    <a:pt x="363" y="865"/>
                    <a:pt x="335" y="849"/>
                  </a:cubicBezTo>
                  <a:cubicBezTo>
                    <a:pt x="51" y="685"/>
                    <a:pt x="51" y="685"/>
                    <a:pt x="51" y="685"/>
                  </a:cubicBezTo>
                  <a:cubicBezTo>
                    <a:pt x="23" y="668"/>
                    <a:pt x="0" y="629"/>
                    <a:pt x="0" y="596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36"/>
                    <a:pt x="23" y="196"/>
                    <a:pt x="51" y="180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63" y="0"/>
                    <a:pt x="409" y="0"/>
                    <a:pt x="437" y="16"/>
                  </a:cubicBezTo>
                  <a:cubicBezTo>
                    <a:pt x="721" y="180"/>
                    <a:pt x="721" y="180"/>
                    <a:pt x="721" y="180"/>
                  </a:cubicBezTo>
                  <a:cubicBezTo>
                    <a:pt x="749" y="196"/>
                    <a:pt x="772" y="236"/>
                    <a:pt x="772" y="268"/>
                  </a:cubicBezTo>
                  <a:lnTo>
                    <a:pt x="772" y="596"/>
                  </a:lnTo>
                  <a:close/>
                </a:path>
              </a:pathLst>
            </a:custGeom>
            <a:solidFill>
              <a:srgbClr val="0040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56466" y="3675212"/>
              <a:ext cx="2158200" cy="6087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4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 Contents</a:t>
              </a:r>
              <a:endParaRPr b="1" i="0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6" name="Google Shape;166;p4"/>
            <p:cNvSpPr txBox="1"/>
            <p:nvPr/>
          </p:nvSpPr>
          <p:spPr>
            <a:xfrm>
              <a:off x="8680863" y="4425604"/>
              <a:ext cx="1509300" cy="5205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67" name="Google Shape;167;p4"/>
            <p:cNvCxnSpPr/>
            <p:nvPr/>
          </p:nvCxnSpPr>
          <p:spPr>
            <a:xfrm flipH="1" rot="10800000">
              <a:off x="8529178" y="4455134"/>
              <a:ext cx="1812757" cy="13079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685800" y="3075057"/>
            <a:ext cx="52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  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b="1" sz="3600">
              <a:solidFill>
                <a:srgbClr val="0040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CN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0"/>
          <p:cNvGrpSpPr/>
          <p:nvPr/>
        </p:nvGrpSpPr>
        <p:grpSpPr>
          <a:xfrm>
            <a:off x="1920593" y="1779352"/>
            <a:ext cx="8260682" cy="4198271"/>
            <a:chOff x="1289438" y="2139116"/>
            <a:chExt cx="6233209" cy="3167862"/>
          </a:xfrm>
        </p:grpSpPr>
        <p:grpSp>
          <p:nvGrpSpPr>
            <p:cNvPr id="180" name="Google Shape;180;p10"/>
            <p:cNvGrpSpPr/>
            <p:nvPr/>
          </p:nvGrpSpPr>
          <p:grpSpPr>
            <a:xfrm>
              <a:off x="1289438" y="2139116"/>
              <a:ext cx="6233209" cy="3167862"/>
              <a:chOff x="1290299" y="2267260"/>
              <a:chExt cx="6233209" cy="3167862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4670214" y="2267260"/>
                <a:ext cx="2853292" cy="3161547"/>
              </a:xfrm>
              <a:prstGeom prst="snip1Rect">
                <a:avLst>
                  <a:gd fmla="val 29383" name="adj"/>
                </a:avLst>
              </a:prstGeom>
              <a:solidFill>
                <a:srgbClr val="0544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5350361" y="5311958"/>
                <a:ext cx="2173143" cy="123164"/>
              </a:xfrm>
              <a:prstGeom prst="rect">
                <a:avLst/>
              </a:prstGeom>
              <a:solidFill>
                <a:srgbClr val="0544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0"/>
              <p:cNvSpPr/>
              <p:nvPr/>
            </p:nvSpPr>
            <p:spPr>
              <a:xfrm>
                <a:off x="6803635" y="2267260"/>
                <a:ext cx="719873" cy="719873"/>
              </a:xfrm>
              <a:custGeom>
                <a:rect b="b" l="l" r="r" t="t"/>
                <a:pathLst>
                  <a:path extrusionOk="0" h="608" w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5449A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rm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3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  <p:sp>
            <p:nvSpPr>
              <p:cNvPr id="184" name="Google Shape;184;p10"/>
              <p:cNvSpPr/>
              <p:nvPr/>
            </p:nvSpPr>
            <p:spPr>
              <a:xfrm>
                <a:off x="1358313" y="2267260"/>
                <a:ext cx="2853292" cy="3161547"/>
              </a:xfrm>
              <a:prstGeom prst="snip1Rect">
                <a:avLst>
                  <a:gd fmla="val 29383" name="adj"/>
                </a:avLst>
              </a:prstGeom>
              <a:solidFill>
                <a:srgbClr val="0544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2038463" y="5311958"/>
                <a:ext cx="2173143" cy="116849"/>
              </a:xfrm>
              <a:prstGeom prst="rect">
                <a:avLst/>
              </a:prstGeom>
              <a:solidFill>
                <a:srgbClr val="0544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0"/>
              <p:cNvSpPr/>
              <p:nvPr/>
            </p:nvSpPr>
            <p:spPr>
              <a:xfrm>
                <a:off x="3491734" y="2267260"/>
                <a:ext cx="719873" cy="719873"/>
              </a:xfrm>
              <a:custGeom>
                <a:rect b="b" l="l" r="r" t="t"/>
                <a:pathLst>
                  <a:path extrusionOk="0" h="608" w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05449A"/>
              </a:solidFill>
              <a:ln>
                <a:noFill/>
              </a:ln>
            </p:spPr>
            <p:txBody>
              <a:bodyPr anchorCtr="0" anchor="t" bIns="60950" lIns="121900" spcFirstLastPara="1" rIns="121900" wrap="square" tIns="60950">
                <a:norm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3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0"/>
              <p:cNvSpPr txBox="1"/>
              <p:nvPr/>
            </p:nvSpPr>
            <p:spPr>
              <a:xfrm>
                <a:off x="1290299" y="2592330"/>
                <a:ext cx="2496786" cy="394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800">
                    <a:solidFill>
                      <a:schemeClr val="lt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Background</a:t>
                </a:r>
                <a:endParaRPr/>
              </a:p>
            </p:txBody>
          </p:sp>
        </p:grpSp>
        <p:sp>
          <p:nvSpPr>
            <p:cNvPr id="188" name="Google Shape;188;p10"/>
            <p:cNvSpPr/>
            <p:nvPr/>
          </p:nvSpPr>
          <p:spPr>
            <a:xfrm>
              <a:off x="4561885" y="2231182"/>
              <a:ext cx="27156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Problem Statement</a:t>
              </a:r>
              <a:endParaRPr/>
            </a:p>
          </p:txBody>
        </p:sp>
      </p:grpSp>
      <p:sp>
        <p:nvSpPr>
          <p:cNvPr id="189" name="Google Shape;189;p10"/>
          <p:cNvSpPr txBox="1"/>
          <p:nvPr/>
        </p:nvSpPr>
        <p:spPr>
          <a:xfrm>
            <a:off x="783144" y="84871"/>
            <a:ext cx="71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/>
          </a:p>
        </p:txBody>
      </p:sp>
      <p:sp>
        <p:nvSpPr>
          <p:cNvPr id="190" name="Google Shape;190;p10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2292500" y="2822350"/>
            <a:ext cx="3165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A lot of machine learning algorithms employed for recommendation system: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Clustering models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User-based kNN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Matrix Factorization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Bayesian Networks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etc.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lt1"/>
                </a:solidFill>
              </a:rPr>
              <a:t>My approach</a:t>
            </a:r>
            <a:r>
              <a:rPr lang="zh-CN">
                <a:solidFill>
                  <a:schemeClr val="lt1"/>
                </a:solidFill>
              </a:rPr>
              <a:t>: Matrix Factorization and Neural Collaborative Filtering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6590000" y="2873825"/>
            <a:ext cx="31653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>
                <a:solidFill>
                  <a:schemeClr val="lt1"/>
                </a:solidFill>
              </a:rPr>
              <a:t>Using the algorithms mentioned in box 1 give probability scores to the items in the dataset, that indicate whether a user is likely to select it or not.</a:t>
            </a:r>
            <a:endParaRPr i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MovieLens 100K dataset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NCF and MF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optimize accuracy (optional)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zh-CN">
                <a:solidFill>
                  <a:schemeClr val="lt1"/>
                </a:solidFill>
              </a:rPr>
              <a:t>provide evaluation with different metrics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48de65fc5_0_2"/>
          <p:cNvSpPr txBox="1"/>
          <p:nvPr/>
        </p:nvSpPr>
        <p:spPr>
          <a:xfrm>
            <a:off x="685800" y="3075057"/>
            <a:ext cx="52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Literature Review</a:t>
            </a:r>
            <a:endParaRPr b="1" sz="3600">
              <a:solidFill>
                <a:srgbClr val="0040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648de65fc5_0_2"/>
          <p:cNvSpPr txBox="1"/>
          <p:nvPr/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CN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539221" y="3158428"/>
            <a:ext cx="54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2F557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单击此处添加文本</a:t>
            </a:r>
            <a:endParaRPr/>
          </a:p>
        </p:txBody>
      </p:sp>
      <p:sp>
        <p:nvSpPr>
          <p:cNvPr id="204" name="Google Shape;204;p13"/>
          <p:cNvSpPr txBox="1"/>
          <p:nvPr/>
        </p:nvSpPr>
        <p:spPr>
          <a:xfrm>
            <a:off x="5739133" y="3158428"/>
            <a:ext cx="54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2F557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单击此处添加文本</a:t>
            </a:r>
            <a:endParaRPr/>
          </a:p>
        </p:txBody>
      </p:sp>
      <p:sp>
        <p:nvSpPr>
          <p:cNvPr id="205" name="Google Shape;205;p13"/>
          <p:cNvSpPr txBox="1"/>
          <p:nvPr/>
        </p:nvSpPr>
        <p:spPr>
          <a:xfrm>
            <a:off x="783144" y="84871"/>
            <a:ext cx="71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Literature Review</a:t>
            </a: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>
            <a:off x="730995" y="1741505"/>
            <a:ext cx="4763052" cy="4073653"/>
            <a:chOff x="640686" y="1855294"/>
            <a:chExt cx="2520000" cy="3960001"/>
          </a:xfrm>
        </p:grpSpPr>
        <p:sp>
          <p:nvSpPr>
            <p:cNvPr id="207" name="Google Shape;207;p13"/>
            <p:cNvSpPr/>
            <p:nvPr/>
          </p:nvSpPr>
          <p:spPr>
            <a:xfrm>
              <a:off x="640686" y="1855295"/>
              <a:ext cx="252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640686" y="1855294"/>
              <a:ext cx="2520000" cy="540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</a:rPr>
                <a:t>Paper 1</a:t>
              </a:r>
              <a:endParaRPr/>
            </a:p>
          </p:txBody>
        </p:sp>
      </p:grpSp>
      <p:grpSp>
        <p:nvGrpSpPr>
          <p:cNvPr id="209" name="Google Shape;209;p13"/>
          <p:cNvGrpSpPr/>
          <p:nvPr/>
        </p:nvGrpSpPr>
        <p:grpSpPr>
          <a:xfrm>
            <a:off x="6014343" y="1741505"/>
            <a:ext cx="4809312" cy="4073653"/>
            <a:chOff x="3490322" y="1855294"/>
            <a:chExt cx="2544475" cy="3960001"/>
          </a:xfrm>
        </p:grpSpPr>
        <p:sp>
          <p:nvSpPr>
            <p:cNvPr id="210" name="Google Shape;210;p13"/>
            <p:cNvSpPr/>
            <p:nvPr/>
          </p:nvSpPr>
          <p:spPr>
            <a:xfrm>
              <a:off x="3490322" y="1855295"/>
              <a:ext cx="252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dir="162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514797" y="1855294"/>
              <a:ext cx="2520000" cy="540000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000">
                  <a:solidFill>
                    <a:schemeClr val="lt1"/>
                  </a:solidFill>
                </a:rPr>
                <a:t>Paper 2</a:t>
              </a:r>
              <a:endParaRPr/>
            </a:p>
          </p:txBody>
        </p:sp>
      </p:grpSp>
      <p:sp>
        <p:nvSpPr>
          <p:cNvPr id="212" name="Google Shape;212;p13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783150" y="2436325"/>
            <a:ext cx="4468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dk1"/>
                </a:solidFill>
              </a:rPr>
              <a:t>Matrix factorization techniques for recommender systems</a:t>
            </a:r>
            <a:endParaRPr b="1" sz="2100"/>
          </a:p>
        </p:txBody>
      </p:sp>
      <p:sp>
        <p:nvSpPr>
          <p:cNvPr id="214" name="Google Shape;214;p13"/>
          <p:cNvSpPr txBox="1"/>
          <p:nvPr/>
        </p:nvSpPr>
        <p:spPr>
          <a:xfrm>
            <a:off x="902875" y="3182625"/>
            <a:ext cx="44133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KEY CONCEPTS</a:t>
            </a:r>
            <a:r>
              <a:rPr lang="zh-C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Matrix</a:t>
            </a:r>
            <a:r>
              <a:rPr lang="zh-CN" sz="1500"/>
              <a:t> Faactorization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Implicit and explicit feedback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SGD (Stochastic Gradient Descent)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Temporal dynamics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Example implementation on Netflix dataset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/>
              <a:t>Authors: </a:t>
            </a:r>
            <a:r>
              <a:rPr lang="zh-CN" sz="1100">
                <a:solidFill>
                  <a:schemeClr val="dk1"/>
                </a:solidFill>
              </a:rPr>
              <a:t>Koren, Y., Bell, R., &amp; Volinsky, C. (2009)</a:t>
            </a:r>
            <a:endParaRPr sz="1500"/>
          </a:p>
        </p:txBody>
      </p:sp>
      <p:sp>
        <p:nvSpPr>
          <p:cNvPr id="215" name="Google Shape;215;p13"/>
          <p:cNvSpPr txBox="1"/>
          <p:nvPr/>
        </p:nvSpPr>
        <p:spPr>
          <a:xfrm>
            <a:off x="6126800" y="2500675"/>
            <a:ext cx="44133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800">
                <a:solidFill>
                  <a:schemeClr val="dk1"/>
                </a:solidFill>
              </a:rPr>
              <a:t>Item-based collaborative filtering recommendation algorithms</a:t>
            </a:r>
            <a:endParaRPr b="1" sz="1800"/>
          </a:p>
        </p:txBody>
      </p:sp>
      <p:sp>
        <p:nvSpPr>
          <p:cNvPr id="216" name="Google Shape;216;p13"/>
          <p:cNvSpPr txBox="1"/>
          <p:nvPr/>
        </p:nvSpPr>
        <p:spPr>
          <a:xfrm>
            <a:off x="6152550" y="3222775"/>
            <a:ext cx="4413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/>
              <a:t>KEY CONCEPTS: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alternative to user-based approaches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similarity algorithms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zh-CN" sz="1500"/>
              <a:t>addressing scalability of traditional collaborative approaches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Authors: </a:t>
            </a:r>
            <a:r>
              <a:rPr lang="zh-CN" sz="1100">
                <a:solidFill>
                  <a:schemeClr val="dk1"/>
                </a:solidFill>
              </a:rPr>
              <a:t>Sarwar, B., Karypis, G., Konstan, J., &amp; Riedl, J. (2001).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48de65fc5_0_11"/>
          <p:cNvSpPr txBox="1"/>
          <p:nvPr/>
        </p:nvSpPr>
        <p:spPr>
          <a:xfrm>
            <a:off x="685800" y="3075057"/>
            <a:ext cx="521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r>
              <a:rPr b="1" i="0" lang="zh-CN" sz="3600" u="none" cap="none" strike="noStrike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</a:t>
            </a:r>
            <a:r>
              <a:rPr b="1" lang="zh-CN" sz="3600">
                <a:solidFill>
                  <a:srgbClr val="00409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</a:t>
            </a:r>
            <a:endParaRPr b="1" sz="3600">
              <a:solidFill>
                <a:srgbClr val="0040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648de65fc5_0_11"/>
          <p:cNvSpPr txBox="1"/>
          <p:nvPr/>
        </p:nvSpPr>
        <p:spPr>
          <a:xfrm>
            <a:off x="10849970" y="6515101"/>
            <a:ext cx="10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CN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/>
          <p:nvPr/>
        </p:nvSpPr>
        <p:spPr>
          <a:xfrm>
            <a:off x="6207324" y="1825624"/>
            <a:ext cx="5146475" cy="403701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dir="162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5845598" y="1956805"/>
            <a:ext cx="586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2F557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 a nutshell</a:t>
            </a: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6210314" y="1825624"/>
            <a:ext cx="609576" cy="609685"/>
          </a:xfrm>
          <a:custGeom>
            <a:rect b="b" l="l" r="r" t="t"/>
            <a:pathLst>
              <a:path extrusionOk="0" h="11600" w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783150" y="84875"/>
            <a:ext cx="919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Overview of the Pipeline</a:t>
            </a:r>
            <a:endParaRPr/>
          </a:p>
        </p:txBody>
      </p:sp>
      <p:sp>
        <p:nvSpPr>
          <p:cNvPr id="231" name="Google Shape;231;p14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rgbClr val="0040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6358400" y="2629350"/>
            <a:ext cx="48387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Epochs and top predictions 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Data preprocessing 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NCF model definition with layers and embeddings.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Compiling the model with all the metrics and Adam optimizer. (Adam optimization method employed)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Extraction of top predictions’ table.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Model evaluation using different metrics and plots.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zh-CN" sz="1500">
                <a:solidFill>
                  <a:schemeClr val="dk1"/>
                </a:solidFill>
              </a:rPr>
              <a:t>Graphing the metrics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3" name="Google Shape;2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75" y="1825625"/>
            <a:ext cx="5041331" cy="4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8970727" y="2068876"/>
            <a:ext cx="1719575" cy="924503"/>
          </a:xfrm>
          <a:custGeom>
            <a:rect b="b" l="l" r="r" t="t"/>
            <a:pathLst>
              <a:path extrusionOk="0" h="1003300" w="1866138">
                <a:moveTo>
                  <a:pt x="0" y="0"/>
                </a:moveTo>
                <a:lnTo>
                  <a:pt x="1866138" y="0"/>
                </a:lnTo>
                <a:lnTo>
                  <a:pt x="1866138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5809117" y="1945411"/>
            <a:ext cx="751041" cy="863265"/>
          </a:xfrm>
          <a:custGeom>
            <a:rect b="b" l="l" r="r" t="t"/>
            <a:pathLst>
              <a:path extrusionOk="0" h="1454785" w="1672166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05449A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0575" lIns="226700" spcFirstLastPara="1" rIns="226700" wrap="square" tIns="260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C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5143285" y="3376739"/>
            <a:ext cx="1664105" cy="924503"/>
          </a:xfrm>
          <a:custGeom>
            <a:rect b="b" l="l" r="r" t="t"/>
            <a:pathLst>
              <a:path extrusionOk="0" h="1003300" w="1805940">
                <a:moveTo>
                  <a:pt x="0" y="0"/>
                </a:moveTo>
                <a:lnTo>
                  <a:pt x="1805940" y="0"/>
                </a:lnTo>
                <a:lnTo>
                  <a:pt x="1805940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5809117" y="3368258"/>
            <a:ext cx="751041" cy="863265"/>
          </a:xfrm>
          <a:custGeom>
            <a:rect b="b" l="l" r="r" t="t"/>
            <a:pathLst>
              <a:path extrusionOk="0" h="1454785" w="1672166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1A53A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3425" lIns="329550" spcFirstLastPara="1" rIns="329575" wrap="square" tIns="3634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C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8970727" y="4684602"/>
            <a:ext cx="1719575" cy="924503"/>
          </a:xfrm>
          <a:custGeom>
            <a:rect b="b" l="l" r="r" t="t"/>
            <a:pathLst>
              <a:path extrusionOk="0" h="1003300" w="1866138">
                <a:moveTo>
                  <a:pt x="0" y="0"/>
                </a:moveTo>
                <a:lnTo>
                  <a:pt x="1866138" y="0"/>
                </a:lnTo>
                <a:lnTo>
                  <a:pt x="1866138" y="1003300"/>
                </a:lnTo>
                <a:lnTo>
                  <a:pt x="0" y="10033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5809117" y="4791105"/>
            <a:ext cx="751041" cy="863265"/>
          </a:xfrm>
          <a:custGeom>
            <a:rect b="b" l="l" r="r" t="t"/>
            <a:pathLst>
              <a:path extrusionOk="0" h="1454785" w="1672166">
                <a:moveTo>
                  <a:pt x="836082" y="0"/>
                </a:moveTo>
                <a:lnTo>
                  <a:pt x="1672165" y="316416"/>
                </a:lnTo>
                <a:lnTo>
                  <a:pt x="1672165" y="1138369"/>
                </a:lnTo>
                <a:lnTo>
                  <a:pt x="836082" y="1454785"/>
                </a:lnTo>
                <a:lnTo>
                  <a:pt x="1" y="1138369"/>
                </a:lnTo>
                <a:lnTo>
                  <a:pt x="1" y="316416"/>
                </a:lnTo>
                <a:lnTo>
                  <a:pt x="836082" y="0"/>
                </a:lnTo>
                <a:close/>
              </a:path>
            </a:pathLst>
          </a:custGeom>
          <a:solidFill>
            <a:srgbClr val="9AB3D6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60575" lIns="226700" spcFirstLastPara="1" rIns="226700" wrap="square" tIns="260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C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6908509" y="1760707"/>
            <a:ext cx="4603412" cy="1232672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908509" y="1818613"/>
            <a:ext cx="4477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lt1"/>
                </a:solidFill>
              </a:rPr>
              <a:t>MovieLens100K</a:t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6908509" y="3183051"/>
            <a:ext cx="4603412" cy="1232672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6908500" y="4606400"/>
            <a:ext cx="4603500" cy="1382400"/>
          </a:xfrm>
          <a:prstGeom prst="rect">
            <a:avLst/>
          </a:prstGeom>
          <a:solidFill>
            <a:srgbClr val="054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6908509" y="3210859"/>
            <a:ext cx="4477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lt1"/>
                </a:solidFill>
              </a:rPr>
              <a:t>Clean and Ready for training</a:t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6908509" y="4603105"/>
            <a:ext cx="44773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lt1"/>
                </a:solidFill>
              </a:rPr>
              <a:t>Suitable for collaborativee filtering approaches</a:t>
            </a:r>
            <a:endParaRPr/>
          </a:p>
        </p:txBody>
      </p:sp>
      <p:sp>
        <p:nvSpPr>
          <p:cNvPr id="250" name="Google Shape;250;p15"/>
          <p:cNvSpPr txBox="1"/>
          <p:nvPr/>
        </p:nvSpPr>
        <p:spPr>
          <a:xfrm>
            <a:off x="783144" y="84871"/>
            <a:ext cx="713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Methodology: Data Collection</a:t>
            </a:r>
            <a:endParaRPr/>
          </a:p>
        </p:txBody>
      </p:sp>
      <p:sp>
        <p:nvSpPr>
          <p:cNvPr id="251" name="Google Shape;251;p15"/>
          <p:cNvSpPr txBox="1"/>
          <p:nvPr>
            <p:ph idx="12" type="sldNum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800">
                <a:solidFill>
                  <a:srgbClr val="004098"/>
                </a:solidFill>
              </a:rPr>
              <a:t>‹#›</a:t>
            </a:fld>
            <a:endParaRPr sz="1800">
              <a:solidFill>
                <a:srgbClr val="004098"/>
              </a:solidFill>
            </a:endParaRPr>
          </a:p>
        </p:txBody>
      </p:sp>
      <p:pic>
        <p:nvPicPr>
          <p:cNvPr id="252" name="Google Shape;2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1536699"/>
            <a:ext cx="5127215" cy="21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0" y="4042850"/>
            <a:ext cx="5315774" cy="19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2019-01-23T14:14:04Z</dcterms:created>
  <dc:creator>潘冬远、张娉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